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82" r:id="rId4"/>
    <p:sldId id="294" r:id="rId5"/>
    <p:sldId id="306" r:id="rId6"/>
    <p:sldId id="298" r:id="rId7"/>
    <p:sldId id="320" r:id="rId8"/>
    <p:sldId id="321" r:id="rId9"/>
    <p:sldId id="32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F1F1"/>
    <a:srgbClr val="E2DEDB"/>
    <a:srgbClr val="D6DEEA"/>
    <a:srgbClr val="003374"/>
    <a:srgbClr val="3A5896"/>
    <a:srgbClr val="385592"/>
    <a:srgbClr val="FFFFFF"/>
    <a:srgbClr val="173A8D"/>
    <a:srgbClr val="9F9289"/>
    <a:srgbClr val="1D3C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774" autoAdjust="0"/>
  </p:normalViewPr>
  <p:slideViewPr>
    <p:cSldViewPr snapToGrid="0">
      <p:cViewPr>
        <p:scale>
          <a:sx n="64" d="100"/>
          <a:sy n="64" d="100"/>
        </p:scale>
        <p:origin x="-146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5;&#1053;&#1045;&#1042;&#1052;&#1054;&#1053;&#1048;&#1048;%202019-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5;&#1053;&#1045;&#1042;&#1052;&#1054;&#1053;&#1048;&#1048;%202019-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5;&#1053;&#1045;&#1042;&#1052;&#1054;&#1053;&#1048;&#1048;%202019-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5;&#1053;&#1045;&#1042;&#1052;&#1054;&#1053;&#1048;&#1048;%202019-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5;&#1053;&#1045;&#1042;&#1052;&#1054;&#1053;&#1048;&#1048;%202019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всего!$C$1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2.2371364653243891E-3"/>
                  <c:y val="5.9171597633136161E-2"/>
                </c:manualLayout>
              </c:layout>
              <c:showVal val="1"/>
            </c:dLbl>
            <c:dLbl>
              <c:idx val="1"/>
              <c:layout>
                <c:manualLayout>
                  <c:x val="-3.3557046979865807E-2"/>
                  <c:y val="5.9171597633136161E-2"/>
                </c:manualLayout>
              </c:layout>
              <c:showVal val="1"/>
            </c:dLbl>
            <c:dLbl>
              <c:idx val="2"/>
              <c:layout>
                <c:manualLayout>
                  <c:x val="-2.2371364653243929E-2"/>
                  <c:y val="5.9171597633136161E-2"/>
                </c:manualLayout>
              </c:layout>
              <c:showVal val="1"/>
            </c:dLbl>
            <c:dLbl>
              <c:idx val="3"/>
              <c:layout>
                <c:manualLayout>
                  <c:x val="-2.0134228187919496E-2"/>
                  <c:y val="7.1005917159763413E-2"/>
                </c:manualLayout>
              </c:layout>
              <c:showVal val="1"/>
            </c:dLbl>
            <c:dLbl>
              <c:idx val="4"/>
              <c:layout>
                <c:manualLayout>
                  <c:x val="-1.5659955257270701E-2"/>
                  <c:y val="4.3392504930966573E-2"/>
                </c:manualLayout>
              </c:layout>
              <c:showVal val="1"/>
            </c:dLbl>
            <c:dLbl>
              <c:idx val="5"/>
              <c:layout>
                <c:manualLayout>
                  <c:x val="-6.7114093959731733E-3"/>
                  <c:y val="4.7337278106508937E-2"/>
                </c:manualLayout>
              </c:layout>
              <c:showVal val="1"/>
            </c:dLbl>
            <c:dLbl>
              <c:idx val="6"/>
              <c:layout>
                <c:manualLayout>
                  <c:x val="-2.2371364653243811E-2"/>
                  <c:y val="3.5502958579881679E-2"/>
                </c:manualLayout>
              </c:layout>
              <c:showVal val="1"/>
            </c:dLbl>
            <c:dLbl>
              <c:idx val="7"/>
              <c:layout>
                <c:manualLayout>
                  <c:x val="-3.8031319910514609E-2"/>
                  <c:y val="4.7337278106508937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всего!$B$2:$B$9</c:f>
              <c:strCache>
                <c:ptCount val="8"/>
                <c:pt idx="0">
                  <c:v>01.04.</c:v>
                </c:pt>
                <c:pt idx="1">
                  <c:v>08.04.</c:v>
                </c:pt>
                <c:pt idx="2">
                  <c:v>11.04.</c:v>
                </c:pt>
                <c:pt idx="3">
                  <c:v>18.04.</c:v>
                </c:pt>
                <c:pt idx="4">
                  <c:v>25.04.</c:v>
                </c:pt>
                <c:pt idx="5">
                  <c:v>06.05.</c:v>
                </c:pt>
                <c:pt idx="6">
                  <c:v>13.05.</c:v>
                </c:pt>
                <c:pt idx="7">
                  <c:v>20.05.</c:v>
                </c:pt>
              </c:strCache>
            </c:strRef>
          </c:cat>
          <c:val>
            <c:numRef>
              <c:f>всего!$C$2:$C$9</c:f>
              <c:numCache>
                <c:formatCode>General</c:formatCode>
                <c:ptCount val="8"/>
                <c:pt idx="0">
                  <c:v>287</c:v>
                </c:pt>
                <c:pt idx="1">
                  <c:v>329</c:v>
                </c:pt>
                <c:pt idx="2">
                  <c:v>343</c:v>
                </c:pt>
                <c:pt idx="3">
                  <c:v>360</c:v>
                </c:pt>
                <c:pt idx="4">
                  <c:v>372</c:v>
                </c:pt>
                <c:pt idx="5">
                  <c:v>397</c:v>
                </c:pt>
                <c:pt idx="6">
                  <c:v>412</c:v>
                </c:pt>
                <c:pt idx="7">
                  <c:v>434</c:v>
                </c:pt>
              </c:numCache>
            </c:numRef>
          </c:val>
        </c:ser>
        <c:ser>
          <c:idx val="1"/>
          <c:order val="1"/>
          <c:tx>
            <c:strRef>
              <c:f>всего!$D$1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-6.7114093959731733E-3"/>
                  <c:y val="-5.9171597633136092E-2"/>
                </c:manualLayout>
              </c:layout>
              <c:showVal val="1"/>
            </c:dLbl>
            <c:dLbl>
              <c:idx val="1"/>
              <c:layout>
                <c:manualLayout>
                  <c:x val="-3.3557046979865807E-2"/>
                  <c:y val="-5.5226824457593825E-2"/>
                </c:manualLayout>
              </c:layout>
              <c:showVal val="1"/>
            </c:dLbl>
            <c:dLbl>
              <c:idx val="2"/>
              <c:layout>
                <c:manualLayout>
                  <c:x val="-1.789709172259513E-2"/>
                  <c:y val="-3.1558185404339252E-2"/>
                </c:manualLayout>
              </c:layout>
              <c:showVal val="1"/>
            </c:dLbl>
            <c:dLbl>
              <c:idx val="3"/>
              <c:layout>
                <c:manualLayout>
                  <c:x val="-1.7897091722595092E-2"/>
                  <c:y val="-6.3116370808678546E-2"/>
                </c:manualLayout>
              </c:layout>
              <c:showVal val="1"/>
            </c:dLbl>
            <c:dLbl>
              <c:idx val="4"/>
              <c:layout>
                <c:manualLayout>
                  <c:x val="-1.3422818791946326E-2"/>
                  <c:y val="-5.9171597633136161E-2"/>
                </c:manualLayout>
              </c:layout>
              <c:showVal val="1"/>
            </c:dLbl>
            <c:dLbl>
              <c:idx val="5"/>
              <c:layout>
                <c:manualLayout>
                  <c:x val="-5.3691275167785227E-2"/>
                  <c:y val="-5.5226824457593741E-2"/>
                </c:manualLayout>
              </c:layout>
              <c:showVal val="1"/>
            </c:dLbl>
            <c:dLbl>
              <c:idx val="6"/>
              <c:layout>
                <c:manualLayout>
                  <c:x val="-4.25055928411633E-2"/>
                  <c:y val="-3.5502958579881679E-2"/>
                </c:manualLayout>
              </c:layout>
              <c:showVal val="1"/>
            </c:dLbl>
            <c:dLbl>
              <c:idx val="7"/>
              <c:layout>
                <c:manualLayout>
                  <c:x val="-5.3691275167785227E-2"/>
                  <c:y val="-3.550295857988167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всего!$B$2:$B$9</c:f>
              <c:strCache>
                <c:ptCount val="8"/>
                <c:pt idx="0">
                  <c:v>01.04.</c:v>
                </c:pt>
                <c:pt idx="1">
                  <c:v>08.04.</c:v>
                </c:pt>
                <c:pt idx="2">
                  <c:v>11.04.</c:v>
                </c:pt>
                <c:pt idx="3">
                  <c:v>18.04.</c:v>
                </c:pt>
                <c:pt idx="4">
                  <c:v>25.04.</c:v>
                </c:pt>
                <c:pt idx="5">
                  <c:v>06.05.</c:v>
                </c:pt>
                <c:pt idx="6">
                  <c:v>13.05.</c:v>
                </c:pt>
                <c:pt idx="7">
                  <c:v>20.05.</c:v>
                </c:pt>
              </c:strCache>
            </c:strRef>
          </c:cat>
          <c:val>
            <c:numRef>
              <c:f>всего!$D$2:$D$9</c:f>
              <c:numCache>
                <c:formatCode>General</c:formatCode>
                <c:ptCount val="8"/>
                <c:pt idx="0">
                  <c:v>252</c:v>
                </c:pt>
                <c:pt idx="1">
                  <c:v>272</c:v>
                </c:pt>
                <c:pt idx="2">
                  <c:v>290</c:v>
                </c:pt>
                <c:pt idx="3">
                  <c:v>326</c:v>
                </c:pt>
                <c:pt idx="4">
                  <c:v>377</c:v>
                </c:pt>
                <c:pt idx="5">
                  <c:v>623</c:v>
                </c:pt>
                <c:pt idx="6">
                  <c:v>897</c:v>
                </c:pt>
                <c:pt idx="7">
                  <c:v>1172</c:v>
                </c:pt>
              </c:numCache>
            </c:numRef>
          </c:val>
        </c:ser>
        <c:marker val="1"/>
        <c:axId val="85511552"/>
        <c:axId val="86140032"/>
      </c:lineChart>
      <c:catAx>
        <c:axId val="85511552"/>
        <c:scaling>
          <c:orientation val="minMax"/>
        </c:scaling>
        <c:axPos val="b"/>
        <c:numFmt formatCode="dd/mm/yyyy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6140032"/>
        <c:crosses val="autoZero"/>
        <c:auto val="1"/>
        <c:lblAlgn val="ctr"/>
        <c:lblOffset val="100"/>
      </c:catAx>
      <c:valAx>
        <c:axId val="861400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ru-RU" sz="1800"/>
                  <a:t>количество случаев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5511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080536912751661"/>
          <c:y val="0.5580356893258166"/>
          <c:w val="0.11248322147651024"/>
          <c:h val="0.1426659833201324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'за неделю'!$C$1</c:f>
              <c:strCache>
                <c:ptCount val="1"/>
                <c:pt idx="0">
                  <c:v>2019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'за неделю'!$B$2:$B$9</c:f>
              <c:strCache>
                <c:ptCount val="8"/>
                <c:pt idx="0">
                  <c:v>01.04.</c:v>
                </c:pt>
                <c:pt idx="1">
                  <c:v>08.04.</c:v>
                </c:pt>
                <c:pt idx="2">
                  <c:v>11.04.</c:v>
                </c:pt>
                <c:pt idx="3">
                  <c:v>18.04.</c:v>
                </c:pt>
                <c:pt idx="4">
                  <c:v>25.04.</c:v>
                </c:pt>
                <c:pt idx="5">
                  <c:v>06.05.</c:v>
                </c:pt>
                <c:pt idx="6">
                  <c:v>13.05.</c:v>
                </c:pt>
                <c:pt idx="7">
                  <c:v>20.05.</c:v>
                </c:pt>
              </c:strCache>
            </c:strRef>
          </c:cat>
          <c:val>
            <c:numRef>
              <c:f>'за неделю'!$C$2:$C$9</c:f>
              <c:numCache>
                <c:formatCode>General</c:formatCode>
                <c:ptCount val="8"/>
                <c:pt idx="0">
                  <c:v>15</c:v>
                </c:pt>
                <c:pt idx="1">
                  <c:v>42</c:v>
                </c:pt>
                <c:pt idx="2">
                  <c:v>14</c:v>
                </c:pt>
                <c:pt idx="3">
                  <c:v>17</c:v>
                </c:pt>
                <c:pt idx="4">
                  <c:v>12</c:v>
                </c:pt>
                <c:pt idx="5">
                  <c:v>25</c:v>
                </c:pt>
                <c:pt idx="6">
                  <c:v>15</c:v>
                </c:pt>
                <c:pt idx="7">
                  <c:v>22</c:v>
                </c:pt>
              </c:numCache>
            </c:numRef>
          </c:val>
        </c:ser>
        <c:ser>
          <c:idx val="1"/>
          <c:order val="1"/>
          <c:tx>
            <c:strRef>
              <c:f>'за неделю'!$D$1</c:f>
              <c:strCache>
                <c:ptCount val="1"/>
                <c:pt idx="0">
                  <c:v>2020 год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showVal val="1"/>
          </c:dLbls>
          <c:cat>
            <c:strRef>
              <c:f>'за неделю'!$B$2:$B$9</c:f>
              <c:strCache>
                <c:ptCount val="8"/>
                <c:pt idx="0">
                  <c:v>01.04.</c:v>
                </c:pt>
                <c:pt idx="1">
                  <c:v>08.04.</c:v>
                </c:pt>
                <c:pt idx="2">
                  <c:v>11.04.</c:v>
                </c:pt>
                <c:pt idx="3">
                  <c:v>18.04.</c:v>
                </c:pt>
                <c:pt idx="4">
                  <c:v>25.04.</c:v>
                </c:pt>
                <c:pt idx="5">
                  <c:v>06.05.</c:v>
                </c:pt>
                <c:pt idx="6">
                  <c:v>13.05.</c:v>
                </c:pt>
                <c:pt idx="7">
                  <c:v>20.05.</c:v>
                </c:pt>
              </c:strCache>
            </c:strRef>
          </c:cat>
          <c:val>
            <c:numRef>
              <c:f>'за неделю'!$D$2:$D$9</c:f>
              <c:numCache>
                <c:formatCode>General</c:formatCode>
                <c:ptCount val="8"/>
                <c:pt idx="0">
                  <c:v>28</c:v>
                </c:pt>
                <c:pt idx="1">
                  <c:v>20</c:v>
                </c:pt>
                <c:pt idx="2">
                  <c:v>18</c:v>
                </c:pt>
                <c:pt idx="3">
                  <c:v>36</c:v>
                </c:pt>
                <c:pt idx="4">
                  <c:v>51</c:v>
                </c:pt>
                <c:pt idx="5">
                  <c:v>246</c:v>
                </c:pt>
                <c:pt idx="6">
                  <c:v>274</c:v>
                </c:pt>
                <c:pt idx="7">
                  <c:v>275</c:v>
                </c:pt>
              </c:numCache>
            </c:numRef>
          </c:val>
        </c:ser>
        <c:shape val="cylinder"/>
        <c:axId val="89345024"/>
        <c:axId val="89346816"/>
        <c:axId val="0"/>
      </c:bar3DChart>
      <c:catAx>
        <c:axId val="89345024"/>
        <c:scaling>
          <c:orientation val="minMax"/>
        </c:scaling>
        <c:axPos val="b"/>
        <c:tickLblPos val="nextTo"/>
        <c:crossAx val="89346816"/>
        <c:crosses val="autoZero"/>
        <c:auto val="1"/>
        <c:lblAlgn val="ctr"/>
        <c:lblOffset val="100"/>
      </c:catAx>
      <c:valAx>
        <c:axId val="89346816"/>
        <c:scaling>
          <c:orientation val="minMax"/>
        </c:scaling>
        <c:axPos val="l"/>
        <c:majorGridlines/>
        <c:numFmt formatCode="General" sourceLinked="1"/>
        <c:tickLblPos val="nextTo"/>
        <c:crossAx val="893450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0"/>
      <c:perspective val="80"/>
    </c:view3D>
    <c:plotArea>
      <c:layout/>
      <c:pie3DChart>
        <c:varyColors val="1"/>
        <c:ser>
          <c:idx val="0"/>
          <c:order val="0"/>
          <c:tx>
            <c:strRef>
              <c:f>возраст!$B$3</c:f>
              <c:strCache>
                <c:ptCount val="1"/>
                <c:pt idx="0">
                  <c:v>возраст заболевших пневмонией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6023816667180731E-2"/>
                  <c:y val="-7.8852314831236808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2400" b="1" dirty="0"/>
                      <a:t>213</a:t>
                    </a:r>
                    <a:r>
                      <a:rPr lang="ru-RU" sz="2400" b="1" dirty="0"/>
                      <a:t> чел.</a:t>
                    </a:r>
                    <a:r>
                      <a:rPr lang="en-US" sz="2400" b="1" dirty="0"/>
                      <a:t>; 22%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0.20311379884346825"/>
                  <c:y val="-0.27271177231231597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2800" b="1" dirty="0"/>
                      <a:t>510</a:t>
                    </a:r>
                    <a:r>
                      <a:rPr lang="ru-RU" sz="2800" b="1" dirty="0"/>
                      <a:t> чел.</a:t>
                    </a:r>
                    <a:r>
                      <a:rPr lang="en-US" sz="2800" b="1" dirty="0"/>
                      <a:t>; 54%</a:t>
                    </a: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8.6791292457494645E-2"/>
                  <c:y val="2.6475569880267915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2400" dirty="0"/>
                      <a:t>228</a:t>
                    </a:r>
                    <a:r>
                      <a:rPr lang="ru-RU" sz="2400" dirty="0"/>
                      <a:t> чел.</a:t>
                    </a:r>
                    <a:r>
                      <a:rPr lang="en-US" sz="2400" dirty="0"/>
                      <a:t>; 24%</a:t>
                    </a:r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возраст!$C$2:$E$2</c:f>
              <c:strCache>
                <c:ptCount val="3"/>
                <c:pt idx="0">
                  <c:v>18-39лет 22%</c:v>
                </c:pt>
                <c:pt idx="1">
                  <c:v>40-64года 54%</c:v>
                </c:pt>
                <c:pt idx="2">
                  <c:v>старше 65лет 24%</c:v>
                </c:pt>
              </c:strCache>
            </c:strRef>
          </c:cat>
          <c:val>
            <c:numRef>
              <c:f>возраст!$C$3:$E$3</c:f>
              <c:numCache>
                <c:formatCode>General</c:formatCode>
                <c:ptCount val="3"/>
                <c:pt idx="0">
                  <c:v>213</c:v>
                </c:pt>
                <c:pt idx="1">
                  <c:v>510</c:v>
                </c:pt>
                <c:pt idx="2">
                  <c:v>228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838040305033364"/>
          <c:y val="0.24082620949408118"/>
          <c:w val="0.32271713760047832"/>
          <c:h val="0.66424366109980704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0783464566929133E-2"/>
          <c:y val="0.43862131816856231"/>
          <c:w val="0.5493024934383206"/>
          <c:h val="0.51129921259842637"/>
        </c:manualLayout>
      </c:layout>
      <c:pie3DChart>
        <c:varyColors val="1"/>
        <c:ser>
          <c:idx val="0"/>
          <c:order val="0"/>
          <c:tx>
            <c:strRef>
              <c:f>'степень тяж'!$A$4</c:f>
              <c:strCache>
                <c:ptCount val="1"/>
                <c:pt idx="0">
                  <c:v>Распределение заболевших пневмонией по степени тяжести заболевания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8789563067537196"/>
                  <c:y val="-0.15405243136836633"/>
                </c:manualLayout>
              </c:layout>
              <c:tx>
                <c:rich>
                  <a:bodyPr/>
                  <a:lstStyle/>
                  <a:p>
                    <a:r>
                      <a:rPr lang="en-US" sz="2800"/>
                      <a:t>6</a:t>
                    </a:r>
                    <a:r>
                      <a:rPr lang="en-US"/>
                      <a:t>58</a:t>
                    </a:r>
                    <a:r>
                      <a:rPr lang="ru-RU"/>
                      <a:t> чел</a:t>
                    </a:r>
                    <a:r>
                      <a:rPr lang="en-US"/>
                      <a:t>; 69%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2.8354589139519937E-2"/>
                  <c:y val="-0.14552857448142084"/>
                </c:manualLayout>
              </c:layout>
              <c:tx>
                <c:rich>
                  <a:bodyPr/>
                  <a:lstStyle/>
                  <a:p>
                    <a:r>
                      <a:rPr lang="en-US" sz="2800"/>
                      <a:t>2</a:t>
                    </a:r>
                    <a:r>
                      <a:rPr lang="en-US"/>
                      <a:t>57</a:t>
                    </a:r>
                    <a:r>
                      <a:rPr lang="ru-RU"/>
                      <a:t> чел.</a:t>
                    </a:r>
                    <a:r>
                      <a:rPr lang="en-US"/>
                      <a:t>; 27%</a:t>
                    </a: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8.3548735548435435E-2"/>
                  <c:y val="-0.11364363599633509"/>
                </c:manualLayout>
              </c:layout>
              <c:tx>
                <c:rich>
                  <a:bodyPr/>
                  <a:lstStyle/>
                  <a:p>
                    <a:r>
                      <a:rPr lang="en-US" sz="2800"/>
                      <a:t>3</a:t>
                    </a:r>
                    <a:r>
                      <a:rPr lang="en-US"/>
                      <a:t>3</a:t>
                    </a:r>
                    <a:r>
                      <a:rPr lang="ru-RU"/>
                      <a:t> чел.</a:t>
                    </a:r>
                    <a:r>
                      <a:rPr lang="en-US"/>
                      <a:t>; 4%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'степень тяж'!$B$2:$D$3</c:f>
              <c:strCache>
                <c:ptCount val="3"/>
                <c:pt idx="0">
                  <c:v>легкая степень 69%</c:v>
                </c:pt>
                <c:pt idx="1">
                  <c:v>средней тяжести 27%</c:v>
                </c:pt>
                <c:pt idx="2">
                  <c:v>тяжелая степень 4%</c:v>
                </c:pt>
              </c:strCache>
            </c:strRef>
          </c:cat>
          <c:val>
            <c:numRef>
              <c:f>'степень тяж'!$B$4:$D$4</c:f>
              <c:numCache>
                <c:formatCode>General</c:formatCode>
                <c:ptCount val="3"/>
                <c:pt idx="0">
                  <c:v>658</c:v>
                </c:pt>
                <c:pt idx="1">
                  <c:v>257</c:v>
                </c:pt>
                <c:pt idx="2">
                  <c:v>33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938794109069683"/>
          <c:y val="0.30297021871367497"/>
          <c:w val="0.37857502187226644"/>
          <c:h val="0.54909358028359723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849400848898199E-2"/>
          <c:y val="0.23248346749952348"/>
          <c:w val="0.62363254939699253"/>
          <c:h val="0.62050792533614851"/>
        </c:manualLayout>
      </c:layout>
      <c:pie3DChart>
        <c:varyColors val="1"/>
        <c:ser>
          <c:idx val="0"/>
          <c:order val="0"/>
          <c:tx>
            <c:strRef>
              <c:f>госпит!$A$3</c:f>
              <c:strCache>
                <c:ptCount val="1"/>
                <c:pt idx="0">
                  <c:v>Уровень госпитализации пациентов с внебольничной пневмонией в апреле-мае 2020г.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9.8811351706036762E-2"/>
                  <c:y val="4.6653907844852724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1</a:t>
                    </a:r>
                    <a:r>
                      <a:rPr lang="en-US"/>
                      <a:t>79</a:t>
                    </a:r>
                    <a:r>
                      <a:rPr lang="ru-RU"/>
                      <a:t> чел.</a:t>
                    </a:r>
                    <a:r>
                      <a:rPr lang="en-US"/>
                      <a:t>; 19%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0794826656161129"/>
                  <c:y val="-0.34810894937728326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7</a:t>
                    </a:r>
                    <a:r>
                      <a:rPr lang="en-US"/>
                      <a:t>69</a:t>
                    </a:r>
                    <a:r>
                      <a:rPr lang="ru-RU"/>
                      <a:t> чел.</a:t>
                    </a:r>
                    <a:r>
                      <a:rPr lang="en-US"/>
                      <a:t>; 81%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госпит!$B$2:$C$2</c:f>
              <c:strCache>
                <c:ptCount val="2"/>
                <c:pt idx="0">
                  <c:v>госпитализированы 19%</c:v>
                </c:pt>
                <c:pt idx="1">
                  <c:v>пролечены на дому 81%</c:v>
                </c:pt>
              </c:strCache>
            </c:strRef>
          </c:cat>
          <c:val>
            <c:numRef>
              <c:f>госпит!$B$3:$C$3</c:f>
              <c:numCache>
                <c:formatCode>General</c:formatCode>
                <c:ptCount val="2"/>
                <c:pt idx="0">
                  <c:v>179</c:v>
                </c:pt>
                <c:pt idx="1">
                  <c:v>769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821F-7987-4F79-B133-C39628BF9FF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56746-9753-4B3C-BFBF-5EF0162CF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5C5C-094B-4CFB-B6AA-66AFCED6919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56746-9753-4B3C-BFBF-5EF0162CFD89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78AE-B05F-4BF8-9A94-95800D089F6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86" t="22383"/>
          <a:stretch/>
        </p:blipFill>
        <p:spPr>
          <a:xfrm>
            <a:off x="-1" y="0"/>
            <a:ext cx="2643717" cy="2260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28"/>
          <a:stretch/>
        </p:blipFill>
        <p:spPr>
          <a:xfrm>
            <a:off x="0" y="752475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533338" y="152399"/>
            <a:ext cx="6295869" cy="2216047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Анализ</a:t>
            </a:r>
            <a:r>
              <a:rPr lang="uk-UA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</a:t>
            </a:r>
            <a:r>
              <a:rPr lang="uk-UA" sz="36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заболеваемости</a:t>
            </a:r>
            <a:r>
              <a:rPr lang="uk-UA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</a:t>
            </a:r>
            <a:r>
              <a:rPr lang="uk-UA" sz="36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внебольничными</a:t>
            </a:r>
            <a:r>
              <a:rPr lang="uk-UA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</a:t>
            </a:r>
            <a:r>
              <a:rPr lang="uk-UA" sz="36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пневмониями</a:t>
            </a:r>
            <a:r>
              <a:rPr lang="uk-UA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</a:t>
            </a:r>
            <a:r>
              <a:rPr lang="uk-UA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 </a:t>
            </a:r>
            <a:r>
              <a:rPr lang="uk-UA" sz="36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апреле-мае</a:t>
            </a:r>
            <a:r>
              <a:rPr lang="uk-UA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2020 </a:t>
            </a:r>
            <a:r>
              <a:rPr lang="uk-UA" sz="36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года</a:t>
            </a:r>
            <a:endParaRPr lang="en-US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1980" y="4358027"/>
            <a:ext cx="42958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Докладчик</a:t>
            </a:r>
            <a:r>
              <a:rPr lang="uk-UA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r"/>
            <a:r>
              <a:rPr lang="uk-UA" sz="2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Зав.поликлиникой</a:t>
            </a:r>
            <a:r>
              <a:rPr lang="uk-UA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№1</a:t>
            </a:r>
          </a:p>
          <a:p>
            <a:pPr algn="r"/>
            <a:r>
              <a:rPr lang="uk-UA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ГБУЗ ГКБ№7</a:t>
            </a:r>
          </a:p>
          <a:p>
            <a:pPr algn="r"/>
            <a:r>
              <a:rPr lang="uk-UA" sz="2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Харькова</a:t>
            </a:r>
            <a:r>
              <a:rPr lang="uk-UA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М.А.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74123" y="6167735"/>
            <a:ext cx="1559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г. Тверь</a:t>
            </a:r>
          </a:p>
          <a:p>
            <a:pPr algn="ctr"/>
            <a:r>
              <a:rPr lang="uk-UA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776" y="274638"/>
            <a:ext cx="6677024" cy="696912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Динамика еженедельного роста внебольничных пневмоний в апреле-мае 2020 года</a:t>
            </a:r>
            <a:endParaRPr lang="ru-RU" sz="2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14792" y="1085849"/>
          <a:ext cx="8604355" cy="5353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5551" y="144256"/>
            <a:ext cx="6348646" cy="998742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Число случаев пневмоний за 1 неделю в 2019 и 2020 г.г.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454046"/>
          <a:ext cx="8661400" cy="524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3967" y="274638"/>
            <a:ext cx="7570033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Распределение заболевших внебольничной пневмонией в апреле-мае 2020 г. по возрастам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3076" y="1514474"/>
            <a:ext cx="8651631" cy="4956663"/>
          </a:xfrm>
        </p:spPr>
        <p:txBody>
          <a:bodyPr numCol="2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900" b="1" dirty="0" smtClean="0"/>
              <a:t>-</a:t>
            </a:r>
            <a:endParaRPr lang="ru-RU" sz="9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588958"/>
          <a:ext cx="8874177" cy="496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4066" y="404734"/>
            <a:ext cx="7719934" cy="1142998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Распределение заболевших внебольничной пневмонией в апреле-мае 2020 г. по степени тяжести заболевания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4833" y="1648918"/>
          <a:ext cx="8649323" cy="4871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3573" y="239841"/>
            <a:ext cx="6970427" cy="1289155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Уровень госпитализации пациентов с внебольничной пневмонией в апреле-мае 2020г.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36429"/>
            <a:ext cx="8661975" cy="5557447"/>
          </a:xfrm>
        </p:spPr>
        <p:txBody>
          <a:bodyPr numCol="2"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62444" y="1574122"/>
          <a:ext cx="8386684" cy="478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8900" y="220456"/>
            <a:ext cx="6105525" cy="665369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ИФОРМАЦИЯ ДЛЯ РАЗМЫШЛЕНИЯ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124" name="AutoShape 4"/>
          <p:cNvSpPr>
            <a:spLocks noChangeAspect="1" noChangeArrowheads="1" noTextEdit="1"/>
          </p:cNvSpPr>
          <p:nvPr/>
        </p:nvSpPr>
        <p:spPr bwMode="auto">
          <a:xfrm>
            <a:off x="885826" y="1323994"/>
            <a:ext cx="7315200" cy="30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9705" y="1439056"/>
            <a:ext cx="846944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пациентов с внебольничными пневмониями, наблюдаемых на дому  одним участковым терапевтом, составляет от 9 до 27 человек.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Ежедневное количество вызовов составляет от 15 до 40: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Первичные вызовы к пациентам с повышенной температурой, АД и др.неотложными состояниями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Активные посещения инвалидов и пациентов с хроническими заболеваниями,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Посещения пациентов,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пользующихся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льготным лекарственным обеспечением,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Наблюдение за пациентами, находящимися на самоизоляции по предписанию РПН.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8900" y="220456"/>
            <a:ext cx="6105525" cy="665369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ИФОРМАЦИЯ ДЛЯ РАЗМЫШЛЕНИЯ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124" name="AutoShape 4"/>
          <p:cNvSpPr>
            <a:spLocks noChangeAspect="1" noChangeArrowheads="1" noTextEdit="1"/>
          </p:cNvSpPr>
          <p:nvPr/>
        </p:nvSpPr>
        <p:spPr bwMode="auto">
          <a:xfrm>
            <a:off x="224852" y="1044164"/>
            <a:ext cx="8757822" cy="483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4735" y="1828801"/>
            <a:ext cx="84694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Укомплектованность  врачебными кадрами в поликлиниках ГБУЗ ГКБ№7 : </a:t>
            </a:r>
            <a:endParaRPr lang="ru-RU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 68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участках в настоящее время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работают  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30 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врачей.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последние 2 недели 3 врача уволились (2 в инфекционный госпиталь, 1 на пенсию).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8900" y="220456"/>
            <a:ext cx="6105525" cy="665369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Выводы</a:t>
            </a:r>
            <a:endParaRPr lang="ru-RU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124" name="AutoShape 4"/>
          <p:cNvSpPr>
            <a:spLocks noChangeAspect="1" noChangeArrowheads="1" noTextEdit="1"/>
          </p:cNvSpPr>
          <p:nvPr/>
        </p:nvSpPr>
        <p:spPr bwMode="auto">
          <a:xfrm>
            <a:off x="224852" y="1044164"/>
            <a:ext cx="8757822" cy="483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9705" y="1439056"/>
            <a:ext cx="84694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сохранения качества медпомощи необходимо укрепление первичного звена за счет  привлечения студентов ТГМУ  для прохождения практики, выпускников с предоставлением бонусов по поступлению в ординатуру, сотрудников клинических кафедр ТГМУ.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Дополнительное финансовое стимулирование первичного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звена.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2443</TotalTime>
  <Words>263</Words>
  <Application>Microsoft Office PowerPoint</Application>
  <PresentationFormat>Экран (4:3)</PresentationFormat>
  <Paragraphs>53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Динамика еженедельного роста внебольничных пневмоний в апреле-мае 2020 года</vt:lpstr>
      <vt:lpstr>Число случаев пневмоний за 1 неделю в 2019 и 2020 г.г.</vt:lpstr>
      <vt:lpstr>Распределение заболевших внебольничной пневмонией в апреле-мае 2020 г. по возрастам</vt:lpstr>
      <vt:lpstr>Распределение заболевших внебольничной пневмонией в апреле-мае 2020 г. по степени тяжести заболевания</vt:lpstr>
      <vt:lpstr>Уровень госпитализации пациентов с внебольничной пневмонией в апреле-мае 2020г.</vt:lpstr>
      <vt:lpstr>ИФОРМАЦИЯ ДЛЯ РАЗМЫШЛЕНИЯ</vt:lpstr>
      <vt:lpstr>ИФОРМАЦИЯ ДЛЯ РАЗМЫШЛЕНИЯ</vt:lpstr>
      <vt:lpstr>Выводы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user</cp:lastModifiedBy>
  <cp:revision>324</cp:revision>
  <dcterms:created xsi:type="dcterms:W3CDTF">2016-11-18T14:12:19Z</dcterms:created>
  <dcterms:modified xsi:type="dcterms:W3CDTF">2020-05-27T08:34:07Z</dcterms:modified>
</cp:coreProperties>
</file>